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8"/>
  </p:notesMasterIdLst>
  <p:sldIdLst>
    <p:sldId id="256" r:id="rId2"/>
    <p:sldId id="549" r:id="rId3"/>
    <p:sldId id="587" r:id="rId4"/>
    <p:sldId id="550" r:id="rId5"/>
    <p:sldId id="551" r:id="rId6"/>
    <p:sldId id="552" r:id="rId7"/>
    <p:sldId id="553" r:id="rId8"/>
    <p:sldId id="554" r:id="rId9"/>
    <p:sldId id="555" r:id="rId10"/>
    <p:sldId id="558" r:id="rId11"/>
    <p:sldId id="588" r:id="rId12"/>
    <p:sldId id="589" r:id="rId13"/>
    <p:sldId id="560" r:id="rId14"/>
    <p:sldId id="561" r:id="rId15"/>
    <p:sldId id="592" r:id="rId16"/>
    <p:sldId id="590" r:id="rId17"/>
    <p:sldId id="562" r:id="rId18"/>
    <p:sldId id="586" r:id="rId19"/>
    <p:sldId id="591" r:id="rId20"/>
    <p:sldId id="563" r:id="rId21"/>
    <p:sldId id="593" r:id="rId22"/>
    <p:sldId id="565" r:id="rId23"/>
    <p:sldId id="574" r:id="rId24"/>
    <p:sldId id="566" r:id="rId25"/>
    <p:sldId id="567" r:id="rId26"/>
    <p:sldId id="568" r:id="rId27"/>
    <p:sldId id="569" r:id="rId28"/>
    <p:sldId id="594" r:id="rId29"/>
    <p:sldId id="595" r:id="rId30"/>
    <p:sldId id="596" r:id="rId31"/>
    <p:sldId id="572" r:id="rId32"/>
    <p:sldId id="597" r:id="rId33"/>
    <p:sldId id="573" r:id="rId34"/>
    <p:sldId id="598" r:id="rId35"/>
    <p:sldId id="599" r:id="rId36"/>
    <p:sldId id="575" r:id="rId37"/>
    <p:sldId id="600" r:id="rId38"/>
    <p:sldId id="577" r:id="rId39"/>
    <p:sldId id="578" r:id="rId40"/>
    <p:sldId id="583" r:id="rId41"/>
    <p:sldId id="579" r:id="rId42"/>
    <p:sldId id="580" r:id="rId43"/>
    <p:sldId id="581" r:id="rId44"/>
    <p:sldId id="582" r:id="rId45"/>
    <p:sldId id="564" r:id="rId46"/>
    <p:sldId id="601" r:id="rId4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1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/>
    <p:restoredTop sz="94706"/>
  </p:normalViewPr>
  <p:slideViewPr>
    <p:cSldViewPr>
      <p:cViewPr varScale="1">
        <p:scale>
          <a:sx n="141" d="100"/>
          <a:sy n="141" d="100"/>
        </p:scale>
        <p:origin x="2656" y="184"/>
      </p:cViewPr>
      <p:guideLst>
        <p:guide orient="horz" pos="2250"/>
        <p:guide pos="1474"/>
      </p:guideLst>
    </p:cSldViewPr>
  </p:slideViewPr>
  <p:outlineViewPr>
    <p:cViewPr>
      <p:scale>
        <a:sx n="33" d="100"/>
        <a:sy n="33" d="100"/>
      </p:scale>
      <p:origin x="0" y="-4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9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01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3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42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33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51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76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1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2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103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21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83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85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83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41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92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tiff"/><Relationship Id="rId4" Type="http://schemas.openxmlformats.org/officeDocument/2006/relationships/image" Target="../media/image3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Practical Bioinformatics in the Genomics Era</a:t>
            </a:r>
            <a:endParaRPr lang="en-US" sz="3200" dirty="0"/>
          </a:p>
        </p:txBody>
      </p:sp>
      <p:pic>
        <p:nvPicPr>
          <p:cNvPr id="3" name="Picture 2" descr="mcarthur_cisco_trimm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93096"/>
            <a:ext cx="1749102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32352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Dr. Andrew McArthur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592481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Jalees Nasir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994FE5A5-B5FB-8D40-8EEE-211947FEE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983" y="3724402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Instructor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94774F31-7590-3449-8E6D-A98B78169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724402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Teaching Assistants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C5A4B7F7-FB9E-F04E-9D2F-D6458E33C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88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Ashraf Bazan</a:t>
            </a:r>
          </a:p>
        </p:txBody>
      </p:sp>
      <p:pic>
        <p:nvPicPr>
          <p:cNvPr id="12" name="Picture 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12BF50B-18ED-4740-86EA-50FD1F21B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606" y="4293096"/>
            <a:ext cx="1897239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8498269-5E25-4F46-A542-20D4CF44E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4293096"/>
            <a:ext cx="1844824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end of November</a:t>
            </a:r>
            <a:r>
              <a:rPr lang="is-IS" sz="3200" b="1" dirty="0"/>
              <a:t>…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cloud computing to analyze gene expression data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Galaxy_FirstAnalysis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76872"/>
            <a:ext cx="4932040" cy="37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180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Online Learning…</a:t>
            </a:r>
            <a:endParaRPr lang="en-US" sz="3200" dirty="0"/>
          </a:p>
        </p:txBody>
      </p:sp>
      <p:pic>
        <p:nvPicPr>
          <p:cNvPr id="4" name="Picture 3" descr="A person holding a guitar&#10;&#10;Description automatically generated">
            <a:extLst>
              <a:ext uri="{FF2B5EF4-FFF2-40B4-BE49-F238E27FC236}">
                <a16:creationId xmlns:a16="http://schemas.microsoft.com/office/drawing/2014/main" id="{24610A2E-E249-E74F-AEDD-A5AFE35C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692696"/>
            <a:ext cx="2765998" cy="1543983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1268B0C-F6CE-F04D-8F7B-A189F6B6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780928"/>
            <a:ext cx="2765998" cy="1543983"/>
          </a:xfrm>
          <a:prstGeom prst="rect">
            <a:avLst/>
          </a:prstGeom>
        </p:spPr>
      </p:pic>
      <p:pic>
        <p:nvPicPr>
          <p:cNvPr id="9" name="Picture 8" descr="A person posing for a picture&#10;&#10;Description automatically generated">
            <a:extLst>
              <a:ext uri="{FF2B5EF4-FFF2-40B4-BE49-F238E27FC236}">
                <a16:creationId xmlns:a16="http://schemas.microsoft.com/office/drawing/2014/main" id="{CE097BAE-2AA9-F64E-BB10-804CD748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4725144"/>
            <a:ext cx="2765998" cy="154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275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Online Learning…</a:t>
            </a:r>
            <a:endParaRPr lang="en-US" sz="3200" dirty="0"/>
          </a:p>
        </p:txBody>
      </p:sp>
      <p:pic>
        <p:nvPicPr>
          <p:cNvPr id="4" name="Picture 3" descr="A person holding a guitar&#10;&#10;Description automatically generated">
            <a:extLst>
              <a:ext uri="{FF2B5EF4-FFF2-40B4-BE49-F238E27FC236}">
                <a16:creationId xmlns:a16="http://schemas.microsoft.com/office/drawing/2014/main" id="{24610A2E-E249-E74F-AEDD-A5AFE35C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692696"/>
            <a:ext cx="2765998" cy="1543983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1268B0C-F6CE-F04D-8F7B-A189F6B6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780928"/>
            <a:ext cx="2765998" cy="1543983"/>
          </a:xfrm>
          <a:prstGeom prst="rect">
            <a:avLst/>
          </a:prstGeom>
        </p:spPr>
      </p:pic>
      <p:pic>
        <p:nvPicPr>
          <p:cNvPr id="9" name="Picture 8" descr="A person posing for a picture&#10;&#10;Description automatically generated">
            <a:extLst>
              <a:ext uri="{FF2B5EF4-FFF2-40B4-BE49-F238E27FC236}">
                <a16:creationId xmlns:a16="http://schemas.microsoft.com/office/drawing/2014/main" id="{CE097BAE-2AA9-F64E-BB10-804CD748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4725144"/>
            <a:ext cx="2765998" cy="15439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56AE45-DCE5-424D-99DE-CEE23110B0A6}"/>
              </a:ext>
            </a:extLst>
          </p:cNvPr>
          <p:cNvSpPr txBox="1"/>
          <p:nvPr/>
        </p:nvSpPr>
        <p:spPr>
          <a:xfrm>
            <a:off x="467544" y="1580599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Human Genetics Week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169486-64B8-824E-8B30-432975CB9189}"/>
              </a:ext>
            </a:extLst>
          </p:cNvPr>
          <p:cNvSpPr txBox="1"/>
          <p:nvPr/>
        </p:nvSpPr>
        <p:spPr>
          <a:xfrm>
            <a:off x="454234" y="2780928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Analytics Guest Speakers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889E86-FBCF-9D43-89D3-40A24CD664EE}"/>
              </a:ext>
            </a:extLst>
          </p:cNvPr>
          <p:cNvSpPr txBox="1"/>
          <p:nvPr/>
        </p:nvSpPr>
        <p:spPr>
          <a:xfrm>
            <a:off x="450817" y="4063301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Pandemic Week</a:t>
            </a:r>
          </a:p>
        </p:txBody>
      </p:sp>
    </p:spTree>
    <p:extLst>
      <p:ext uri="{BB962C8B-B14F-4D97-AF65-F5344CB8AC3E}">
        <p14:creationId xmlns:p14="http://schemas.microsoft.com/office/powerpoint/2010/main" val="19611964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umb.ph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7956376" cy="363009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504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No Computer Science Experience Required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51520" y="4437112"/>
            <a:ext cx="8352928" cy="233548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Registered students are from Biomedical Discovery &amp; Commercialization, Biochemistry, </a:t>
            </a:r>
            <a:r>
              <a:rPr lang="en-US" sz="1800" dirty="0" err="1">
                <a:solidFill>
                  <a:schemeClr val="tx1"/>
                </a:solidFill>
              </a:rPr>
              <a:t>iSci</a:t>
            </a:r>
            <a:r>
              <a:rPr lang="en-US" sz="1800" dirty="0">
                <a:solidFill>
                  <a:schemeClr val="tx1"/>
                </a:solidFill>
              </a:rPr>
              <a:t>, Molecular Biology &amp; Genetics, Medical &amp; Biological Physics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goal is to teach you the theory and practice of analysis of real world research data in the biological / biomedical sciences.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will provide an introduction to Bioinformatics plus expand your research toolkit.</a:t>
            </a:r>
          </a:p>
        </p:txBody>
      </p:sp>
    </p:spTree>
    <p:extLst>
      <p:ext uri="{BB962C8B-B14F-4D97-AF65-F5344CB8AC3E}">
        <p14:creationId xmlns:p14="http://schemas.microsoft.com/office/powerpoint/2010/main" val="30433520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B24D04C-7A04-464B-860A-52B60E0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9244483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452431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Electronic Resources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will use Avenue to Learn for submitting assessments and grading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Tutorials: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Lecture PPT files will be added to GitHub and A2L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 Teams for asynchronous communication and videoconferencing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Key Google Documents: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Course Schedule &amp; Resources – links to all videos!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Flash Update Presentation Schedule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837926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513986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- Tuesdays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Traditional lecture to introduce the topic and outline the key objectives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Overview and (optional) readings available in GitLab: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Lectures will be recorded in advance of each module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Schedule Google doc will provide links to lectures and supplementary presentations.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Please attend Tuesday 12:30 pm sessions for live updates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Live updates will be recorded for later access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392095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ED033-452D-A748-9AE5-6A509893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124744"/>
            <a:ext cx="621396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3862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513986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– Wednesdays &amp; Fridays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core take-home assignment due on Avenue to Learn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Tutorials will start at 2:30 pm with the course Teaching Assistants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3 students give a 10 minute “Flash Update” presentation each week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Live sessions will be recorded for later access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Tutorials: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AL2 Quizzes used for submission of Tutorial answers + multiple choice questions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Schedule Google doc will provide links to all associated resources.</a:t>
            </a:r>
          </a:p>
        </p:txBody>
      </p:sp>
    </p:spTree>
    <p:extLst>
      <p:ext uri="{BB962C8B-B14F-4D97-AF65-F5344CB8AC3E}">
        <p14:creationId xmlns:p14="http://schemas.microsoft.com/office/powerpoint/2010/main" val="272204686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73906B-57D7-EB48-97FD-437E1FA47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980728"/>
            <a:ext cx="6279606" cy="56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80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16DDDE3-D59B-E346-8DC1-A8EB2D2C6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3626841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Flash Updates</a:t>
            </a:r>
            <a:endParaRPr lang="en-US" sz="3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11560" y="1124744"/>
            <a:ext cx="7704856" cy="180020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See the Flash Update Presentation Schedule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Flash Update is a 10 minute PowerPoint presentation summarizing the key points of the assigned topic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Must include 3 https://</a:t>
            </a:r>
            <a:r>
              <a:rPr lang="en-US" sz="1800" dirty="0" err="1">
                <a:solidFill>
                  <a:schemeClr val="tx1"/>
                </a:solidFill>
              </a:rPr>
              <a:t>kahoot.com</a:t>
            </a:r>
            <a:r>
              <a:rPr lang="en-US" sz="1800" dirty="0">
                <a:solidFill>
                  <a:schemeClr val="tx1"/>
                </a:solidFill>
              </a:rPr>
              <a:t> questions!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PowerPoint file must be uploaded to Avenue to Learn by start of lab on Wednesdays &amp; Fridays!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AE9C740-1C56-D14B-88C1-27911D7B3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284984"/>
            <a:ext cx="740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303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Essay Assignments</a:t>
            </a:r>
            <a:endParaRPr lang="en-US" sz="32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D33E5F-9BA1-4C4B-825F-480C7997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6264696" cy="272334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B2EB3E-E3CB-C342-8A96-45C6C1A57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086" y="3933056"/>
            <a:ext cx="6967488" cy="26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0980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Grading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1029072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Outline &amp; Marking Rubrics are on Avenue to Learn: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3938280"/>
            <a:ext cx="8136904" cy="1938992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 textbook – primary literature only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TAs are available by appointment – see them first!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work submitted via Avenue to Learn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Late penalty of 10% per day (grade of zero after 4 days)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Use McMaster Student Absence Form for absence less than 3 days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 exams!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0A5AB2-A06A-AE40-BA41-49B1B7071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76" y="1681145"/>
            <a:ext cx="7020272" cy="200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51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5BC92D3-E4C6-A74F-9552-D364292BD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041987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Andrew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28349" y="764704"/>
            <a:ext cx="8136904" cy="2585323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Undergraduate in Ecology &amp; Evolution (UWO)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PhD in Deep-Sea Biology (</a:t>
            </a:r>
            <a:r>
              <a:rPr lang="en-US" sz="1800" dirty="0" err="1"/>
              <a:t>UVic</a:t>
            </a:r>
            <a:r>
              <a:rPr lang="en-US" sz="18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Post-Doc at the Smithsonian Institution (Washington, DC)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Faculty at the Marine Biological Laboratory (Woods Hole, MA)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Left academia in 2006 – 10 years in the private sector with my own Bioinformatics company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Joined McMaster in late 2014 as the Cisco Research Chair in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Sequenced the </a:t>
            </a:r>
            <a:r>
              <a:rPr lang="en-US" sz="1800" i="1" dirty="0"/>
              <a:t>Giardia lamblia </a:t>
            </a:r>
            <a:r>
              <a:rPr lang="en-US" sz="1800" dirty="0"/>
              <a:t>genome, leads the Comprehensive Antibiotic Resistance Database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23528" y="2943671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Jalees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28349" y="4017838"/>
            <a:ext cx="8136904" cy="92333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PhD student in the McArthur lab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UG degree in Chemical Biology (McMaster)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Genomic surveillance of respiratory viruses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31B8505-AC14-9549-85C6-20F2E2B5C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599855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Ashraf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98746-E91D-314B-AB11-F0B1EB9FE2EA}"/>
              </a:ext>
            </a:extLst>
          </p:cNvPr>
          <p:cNvSpPr txBox="1"/>
          <p:nvPr/>
        </p:nvSpPr>
        <p:spPr>
          <a:xfrm>
            <a:off x="628349" y="5674022"/>
            <a:ext cx="8136904" cy="92333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PhD student in the McArthur lab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MSc Biotechnology from the American University in Cairo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Genomic surveillance of drug resistant infections</a:t>
            </a:r>
          </a:p>
        </p:txBody>
      </p:sp>
    </p:spTree>
    <p:extLst>
      <p:ext uri="{BB962C8B-B14F-4D97-AF65-F5344CB8AC3E}">
        <p14:creationId xmlns:p14="http://schemas.microsoft.com/office/powerpoint/2010/main" val="428453990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‘Living’ Course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6768752" cy="255454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Each term </a:t>
            </a:r>
            <a:r>
              <a:rPr lang="mr-IN" sz="2000" dirty="0"/>
              <a:t>–</a:t>
            </a:r>
            <a:r>
              <a:rPr lang="en-US" sz="2000" dirty="0"/>
              <a:t> evolving lectures, data, tools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Problem-Based Learning, Inverted Teaching Style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Real Experimental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Not everything is going to go perfectly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Experimental data is messy – there may not be an “answer”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schedule &amp; tutorial details are tentative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23528" y="3600853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Being Successful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27584" y="4803498"/>
            <a:ext cx="6768752" cy="707886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Attend all live sessions, watch all recorded sessions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Ask questions and use your Teaching Assistant!</a:t>
            </a:r>
          </a:p>
        </p:txBody>
      </p:sp>
    </p:spTree>
    <p:extLst>
      <p:ext uri="{BB962C8B-B14F-4D97-AF65-F5344CB8AC3E}">
        <p14:creationId xmlns:p14="http://schemas.microsoft.com/office/powerpoint/2010/main" val="245747099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aven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46188"/>
            <a:ext cx="2394544" cy="598636"/>
          </a:xfrm>
          <a:prstGeom prst="rect">
            <a:avLst/>
          </a:prstGeom>
        </p:spPr>
      </p:pic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522780"/>
            <a:ext cx="1944216" cy="690196"/>
          </a:xfrm>
          <a:prstGeom prst="rect">
            <a:avLst/>
          </a:prstGeom>
        </p:spPr>
      </p:pic>
      <p:pic>
        <p:nvPicPr>
          <p:cNvPr id="5" name="Picture 4" descr="vpn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928884"/>
            <a:ext cx="1656184" cy="1012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1880" y="1124744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Avenue to Learn is central to the course – handing in assignments, schedules, Flash Update </a:t>
            </a:r>
            <a:r>
              <a:rPr lang="en-US" sz="1800" dirty="0" err="1"/>
              <a:t>powerpoints</a:t>
            </a:r>
            <a:r>
              <a:rPr lang="en-US" sz="1800" dirty="0"/>
              <a:t>, Lecture </a:t>
            </a:r>
            <a:r>
              <a:rPr lang="en-US" sz="1800" dirty="0" err="1"/>
              <a:t>powerpoints</a:t>
            </a:r>
            <a:r>
              <a:rPr lang="en-US" sz="1800" dirty="0"/>
              <a:t>, lab assignment downloads,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91880" y="242088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readings can be found on PubMed via a McMaster IP address or via the McMaster </a:t>
            </a:r>
            <a:r>
              <a:rPr lang="en-US" sz="1800" dirty="0" err="1"/>
              <a:t>LibAccess</a:t>
            </a:r>
            <a:r>
              <a:rPr lang="en-US" sz="1800" dirty="0"/>
              <a:t> portal if off campus: https://</a:t>
            </a:r>
            <a:r>
              <a:rPr lang="en-US" sz="1800" dirty="0" err="1"/>
              <a:t>libraryssl.lib.mcmaster.ca</a:t>
            </a:r>
            <a:r>
              <a:rPr lang="en-US" sz="1800" dirty="0"/>
              <a:t> (E-Journals)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1880" y="3784868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Some aspects of the course will require use of McMaster’s Virtual Private Network: http://</a:t>
            </a:r>
            <a:r>
              <a:rPr lang="en-US" sz="1800" dirty="0" err="1"/>
              <a:t>www.mcmaster.ca</a:t>
            </a:r>
            <a:r>
              <a:rPr lang="en-US" sz="1800" dirty="0"/>
              <a:t>/</a:t>
            </a:r>
            <a:r>
              <a:rPr lang="en-US" sz="1800" dirty="0" err="1"/>
              <a:t>uts</a:t>
            </a:r>
            <a:r>
              <a:rPr lang="en-US" sz="1800" dirty="0"/>
              <a:t>/network/</a:t>
            </a:r>
            <a:r>
              <a:rPr lang="en-US" sz="1800" dirty="0" err="1"/>
              <a:t>vpn</a:t>
            </a:r>
            <a:r>
              <a:rPr lang="en-US" sz="1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1334497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1074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  <p:pic>
        <p:nvPicPr>
          <p:cNvPr id="2" name="Picture 1" descr="pubmed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64432"/>
            <a:ext cx="7164288" cy="3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40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  <p:pic>
        <p:nvPicPr>
          <p:cNvPr id="7" name="Picture 6" descr="pubmed2.tiff">
            <a:extLst>
              <a:ext uri="{FF2B5EF4-FFF2-40B4-BE49-F238E27FC236}">
                <a16:creationId xmlns:a16="http://schemas.microsoft.com/office/drawing/2014/main" id="{63A2D392-CE33-A240-BEBB-0917808B8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64432"/>
            <a:ext cx="7128792" cy="323985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417910-D4F2-7C4C-A25E-5D6A7D071663}"/>
              </a:ext>
            </a:extLst>
          </p:cNvPr>
          <p:cNvSpPr/>
          <p:nvPr/>
        </p:nvSpPr>
        <p:spPr bwMode="auto">
          <a:xfrm>
            <a:off x="5508104" y="2006957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916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036245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  <p:pic>
        <p:nvPicPr>
          <p:cNvPr id="10" name="Picture 9" descr="pubmed3.tiff">
            <a:extLst>
              <a:ext uri="{FF2B5EF4-FFF2-40B4-BE49-F238E27FC236}">
                <a16:creationId xmlns:a16="http://schemas.microsoft.com/office/drawing/2014/main" id="{5A2933C1-8742-AC48-941C-243185E61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5620339" cy="316835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92B06B4-FA3C-604A-9363-3EB036A13E42}"/>
              </a:ext>
            </a:extLst>
          </p:cNvPr>
          <p:cNvSpPr/>
          <p:nvPr/>
        </p:nvSpPr>
        <p:spPr bwMode="auto">
          <a:xfrm>
            <a:off x="1172694" y="3764152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1563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AEF09B-52EE-0749-8843-F40A56FB0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7" y="1484784"/>
            <a:ext cx="8174043" cy="3431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238492-A96A-BC4D-8A90-B18EC92DDB8C}"/>
              </a:ext>
            </a:extLst>
          </p:cNvPr>
          <p:cNvSpPr txBox="1"/>
          <p:nvPr/>
        </p:nvSpPr>
        <p:spPr>
          <a:xfrm>
            <a:off x="575047" y="4938933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libraryssl.lib.mcmaster.ca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349245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5F940-6719-2B47-BF9C-772F79F3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23625"/>
            <a:ext cx="8033071" cy="4178224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94094-D6CC-9A41-A86E-107F45354CC4}"/>
              </a:ext>
            </a:extLst>
          </p:cNvPr>
          <p:cNvSpPr/>
          <p:nvPr/>
        </p:nvSpPr>
        <p:spPr bwMode="auto">
          <a:xfrm>
            <a:off x="1187624" y="3224705"/>
            <a:ext cx="2304256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5553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DA8DCD7-BF69-454C-8D3D-854D1586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84784"/>
            <a:ext cx="8028384" cy="41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2144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B2E1D1-4EB6-B54C-BA34-2756F67E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06149"/>
            <a:ext cx="3253354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1906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B2E1D1-4EB6-B54C-BA34-2756F67E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06149"/>
            <a:ext cx="3253354" cy="558924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BD8CB33-C6EE-B746-B4D3-CEA8B5DE006B}"/>
              </a:ext>
            </a:extLst>
          </p:cNvPr>
          <p:cNvSpPr/>
          <p:nvPr/>
        </p:nvSpPr>
        <p:spPr bwMode="auto">
          <a:xfrm>
            <a:off x="-108520" y="5445224"/>
            <a:ext cx="1368152" cy="406627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8042B7-29A3-CA49-9F3B-FD94FCE3D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364432"/>
            <a:ext cx="4566738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4694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F0236E0-E11F-AB45-8F49-3C778482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2473337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Application of mathematical, statistical, and computational approaches to biological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Modern emphasis (and emphasis of this course) is upon genomic data, dominated by DNA sequencing.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Yet, bioinformatics is very broad &amp; diverse, 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chemoinformatics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protein structure, prediction of ligand binding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whole cell simulation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evolutionary biology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assay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analytics and machine learning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uniq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09120"/>
            <a:ext cx="7920880" cy="2067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6551766"/>
            <a:ext cx="4513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J. Chang. 2015. Core services: Reward </a:t>
            </a:r>
            <a:r>
              <a:rPr lang="en-US" sz="1100" dirty="0" err="1"/>
              <a:t>bioinformaticians</a:t>
            </a:r>
            <a:r>
              <a:rPr lang="en-US" sz="1100" dirty="0"/>
              <a:t>. Nature 520:151-2.</a:t>
            </a:r>
          </a:p>
        </p:txBody>
      </p:sp>
    </p:spTree>
    <p:extLst>
      <p:ext uri="{BB962C8B-B14F-4D97-AF65-F5344CB8AC3E}">
        <p14:creationId xmlns:p14="http://schemas.microsoft.com/office/powerpoint/2010/main" val="118367576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Even 10 years ago collecting low- to mid-volume data (e.g. DNA sequencing) was slow and expensive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Now – large scale data collection fast and inexpensive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DNA sequencing is quickly becoming an “assay” – performed by many researchers whose primary goal is not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now need a balance between bioinformatics labs / core facilities and translating the skill set to researchers in all areas of bioscience</a:t>
            </a:r>
          </a:p>
        </p:txBody>
      </p:sp>
      <p:pic>
        <p:nvPicPr>
          <p:cNvPr id="6" name="Picture 5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3085219" cy="2058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914" y="4157408"/>
            <a:ext cx="1638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Illumina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  <p:pic>
        <p:nvPicPr>
          <p:cNvPr id="8" name="Picture 7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32856"/>
            <a:ext cx="3584399" cy="20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76056" y="4149080"/>
            <a:ext cx="1721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Nanopore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296931281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 – Relative Costs</a:t>
            </a:r>
            <a:endParaRPr lang="en-US" sz="3200" dirty="0"/>
          </a:p>
        </p:txBody>
      </p:sp>
      <p:pic>
        <p:nvPicPr>
          <p:cNvPr id="4" name="Picture 3" descr="fu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484784"/>
            <a:ext cx="7452320" cy="4451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5871254"/>
            <a:ext cx="8366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  <a:p>
            <a:endParaRPr lang="en-US" sz="1100" dirty="0"/>
          </a:p>
          <a:p>
            <a:r>
              <a:rPr lang="en-US" sz="1100" dirty="0"/>
              <a:t>Next Generation Sequencing (NGS) – Low cost, high volume advanced sequencing methods, e.g. </a:t>
            </a:r>
            <a:r>
              <a:rPr lang="en-US" sz="1100" dirty="0" err="1"/>
              <a:t>Solexa</a:t>
            </a:r>
            <a:r>
              <a:rPr lang="en-US" sz="1100" dirty="0"/>
              <a:t>/</a:t>
            </a:r>
            <a:r>
              <a:rPr lang="en-US" sz="1100" dirty="0" err="1"/>
              <a:t>Illumina</a:t>
            </a:r>
            <a:r>
              <a:rPr lang="en-US" sz="1100" dirty="0"/>
              <a:t> massively parallel sequencing </a:t>
            </a:r>
          </a:p>
          <a:p>
            <a:r>
              <a:rPr lang="en-US" sz="1100" dirty="0"/>
              <a:t>Pre-NGS – High cost, low volume DNA sequencing based on the Sanger sequencing method</a:t>
            </a:r>
          </a:p>
        </p:txBody>
      </p:sp>
    </p:spTree>
    <p:extLst>
      <p:ext uri="{BB962C8B-B14F-4D97-AF65-F5344CB8AC3E}">
        <p14:creationId xmlns:p14="http://schemas.microsoft.com/office/powerpoint/2010/main" val="34191908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6115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can be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H</a:t>
            </a:r>
            <a:r>
              <a:rPr lang="is-IS" sz="2000" dirty="0"/>
              <a:t>ypothesis testing using experimentally generated data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curation and knowledge integration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mining as part of experimental design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There are no ‘one size fits all’ analyses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“Pure” bioinformatics is rare – new algorithm or data schema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Most bioinformatics is “applied” and highly collaborative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Bioinformaticians</a:t>
            </a:r>
            <a:r>
              <a:rPr lang="en-US" sz="2000" dirty="0"/>
              <a:t> need to understand the biology and lab work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course will survey a number of key applied bioinformatics questions, with an introduction to the underlying theory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course emphasizes breadth instead of depth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Go deeper...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Bioinformatics 4th year thesis project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Co-Op in a Bioinformatics lab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Graduate school</a:t>
            </a:r>
          </a:p>
        </p:txBody>
      </p:sp>
    </p:spTree>
    <p:extLst>
      <p:ext uri="{BB962C8B-B14F-4D97-AF65-F5344CB8AC3E}">
        <p14:creationId xmlns:p14="http://schemas.microsoft.com/office/powerpoint/2010/main" val="408482571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8136904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is one of the data sciences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– actual measurements and observations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metadata – information on methods, observer ID, date time,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software &amp;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databases and data formats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computing hardware &amp; networks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Publish and share your data or it might as well not exist!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Permanent identifiers are essential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Follow data and </a:t>
            </a:r>
            <a:r>
              <a:rPr lang="en-US" sz="2000"/>
              <a:t>file format </a:t>
            </a:r>
            <a:r>
              <a:rPr lang="en-US" sz="2000" dirty="0"/>
              <a:t>standards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Document and share your methods, software &amp; workflows – this is important metadata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Love your data scientist – </a:t>
            </a:r>
            <a:r>
              <a:rPr lang="en-US" sz="2000" dirty="0" err="1"/>
              <a:t>Biocurators</a:t>
            </a:r>
            <a:r>
              <a:rPr lang="en-US" sz="2000" dirty="0"/>
              <a:t> are the underdogs of modern biological research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54398805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 err="1"/>
              <a:t>BioCuration</a:t>
            </a:r>
            <a:r>
              <a:rPr lang="en-US" sz="3200" b="1" dirty="0"/>
              <a:t> &amp; Databases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4509120"/>
            <a:ext cx="8424936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One of the most important tools in bioinformatics today is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Primary – raw data – DNA sequence, protein structure, chemical structure, gene expression measurements, </a:t>
            </a:r>
            <a:r>
              <a:rPr lang="en-US" sz="1800" dirty="0" err="1"/>
              <a:t>etc</a:t>
            </a:r>
            <a:endParaRPr lang="en-US" sz="1800" dirty="0"/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Secondary – integration of many sources of primary data, often organism-specific (e.g. </a:t>
            </a:r>
            <a:r>
              <a:rPr lang="en-US" sz="1800" i="1" dirty="0"/>
              <a:t>Drosophila</a:t>
            </a:r>
            <a:r>
              <a:rPr lang="en-US" sz="1800" dirty="0"/>
              <a:t> DB) or area specific (e.g. drug-drug interaction DB)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Literature </a:t>
            </a:r>
            <a:r>
              <a:rPr lang="en-US" sz="1800" dirty="0" err="1"/>
              <a:t>curation</a:t>
            </a:r>
            <a:r>
              <a:rPr lang="en-US" sz="1800" dirty="0"/>
              <a:t> (human or automated) and higher-level conceptual organization of knowledge (e.g. ontologies) increasingly important</a:t>
            </a:r>
            <a:endParaRPr lang="is-IS" sz="1800" dirty="0"/>
          </a:p>
        </p:txBody>
      </p:sp>
      <p:pic>
        <p:nvPicPr>
          <p:cNvPr id="3" name="Picture 2" descr="biocurato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80728"/>
            <a:ext cx="4152869" cy="316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711" y="4103494"/>
            <a:ext cx="6461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Burge et al. 2012. </a:t>
            </a:r>
            <a:r>
              <a:rPr lang="en-US" sz="1100" dirty="0" err="1"/>
              <a:t>Biocurators</a:t>
            </a:r>
            <a:r>
              <a:rPr lang="en-US" sz="1100" dirty="0"/>
              <a:t> and </a:t>
            </a:r>
            <a:r>
              <a:rPr lang="en-US" sz="1100" dirty="0" err="1"/>
              <a:t>biocuration</a:t>
            </a:r>
            <a:r>
              <a:rPr lang="en-US" sz="1100" dirty="0"/>
              <a:t>: surveying the 21st century challenges. Database Mar 20:bar059</a:t>
            </a:r>
          </a:p>
        </p:txBody>
      </p:sp>
    </p:spTree>
    <p:extLst>
      <p:ext uri="{BB962C8B-B14F-4D97-AF65-F5344CB8AC3E}">
        <p14:creationId xmlns:p14="http://schemas.microsoft.com/office/powerpoint/2010/main" val="389184301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1126992"/>
            <a:ext cx="81369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Central Dogma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8" name="Picture 7" descr="dnatopro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99110"/>
            <a:ext cx="1920096" cy="1772816"/>
          </a:xfrm>
          <a:prstGeom prst="rect">
            <a:avLst/>
          </a:prstGeom>
        </p:spPr>
      </p:pic>
      <p:pic>
        <p:nvPicPr>
          <p:cNvPr id="10" name="Picture 9" descr="L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99110"/>
            <a:ext cx="1786414" cy="179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2208" y="3399310"/>
            <a:ext cx="5782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from "Genetic Science Learning Center, University of Utah, http://</a:t>
            </a:r>
            <a:r>
              <a:rPr lang="en-US" sz="1100" dirty="0" err="1"/>
              <a:t>learn.genetics.utah.edu</a:t>
            </a:r>
            <a:r>
              <a:rPr lang="en-US" sz="1100" dirty="0"/>
              <a:t>."</a:t>
            </a:r>
          </a:p>
        </p:txBody>
      </p:sp>
      <p:pic>
        <p:nvPicPr>
          <p:cNvPr id="12" name="Picture 11" descr="DN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79" y="1599110"/>
            <a:ext cx="1853242" cy="1794719"/>
          </a:xfrm>
          <a:prstGeom prst="rect">
            <a:avLst/>
          </a:prstGeom>
        </p:spPr>
      </p:pic>
      <p:pic>
        <p:nvPicPr>
          <p:cNvPr id="13" name="Picture 12" descr="Tand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83" y="3759350"/>
            <a:ext cx="3276633" cy="2621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0232" y="4293096"/>
            <a:ext cx="216024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adenine and guanine are purines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cytosine, thymine, and uracil are </a:t>
            </a:r>
            <a:r>
              <a:rPr lang="en-US" sz="1100" dirty="0" err="1"/>
              <a:t>pyrimidines</a:t>
            </a:r>
            <a:endParaRPr lang="en-US" sz="1100" dirty="0"/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982038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1126992"/>
            <a:ext cx="813690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Moore’s Law (computer processor speed doubles every 18 months) and </a:t>
            </a:r>
            <a:r>
              <a:rPr lang="en-US" sz="2000" dirty="0" err="1"/>
              <a:t>Kryder’s</a:t>
            </a:r>
            <a:r>
              <a:rPr lang="en-US" sz="2000" dirty="0"/>
              <a:t> Law (disk storage capacity doubles every 14 months) are critical to the future of biological research, see http://</a:t>
            </a:r>
            <a:r>
              <a:rPr lang="en-US" sz="2000" dirty="0" err="1"/>
              <a:t>www.scientificamerican.com</a:t>
            </a:r>
            <a:r>
              <a:rPr lang="en-US" sz="2000" dirty="0"/>
              <a:t>/article/</a:t>
            </a:r>
            <a:r>
              <a:rPr lang="en-US" sz="2000" dirty="0" err="1"/>
              <a:t>kryders</a:t>
            </a:r>
            <a:r>
              <a:rPr lang="en-US" sz="2000" dirty="0"/>
              <a:t>-law/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Will advances in DNA sequencing outstrip Moore’s and </a:t>
            </a:r>
            <a:r>
              <a:rPr lang="en-US" sz="2000" dirty="0" err="1"/>
              <a:t>Kryder’s</a:t>
            </a:r>
            <a:r>
              <a:rPr lang="en-US" sz="2000" dirty="0"/>
              <a:t> law?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2" name="Picture 1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3312368"/>
            <a:ext cx="4262607" cy="2780928"/>
          </a:xfrm>
          <a:prstGeom prst="rect">
            <a:avLst/>
          </a:prstGeom>
        </p:spPr>
      </p:pic>
      <p:pic>
        <p:nvPicPr>
          <p:cNvPr id="3" name="Picture 2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316830"/>
            <a:ext cx="4369833" cy="2776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1520" y="6093296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6094457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5892" y="4535542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485629" y="4221088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7829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F5CE8D-7E7B-4243-B890-147BF10C4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3733C6-D2CB-EF49-90B9-4B2FB7B1F0AE}"/>
              </a:ext>
            </a:extLst>
          </p:cNvPr>
          <p:cNvCxnSpPr/>
          <p:nvPr/>
        </p:nvCxnSpPr>
        <p:spPr bwMode="auto">
          <a:xfrm>
            <a:off x="1187624" y="2048675"/>
            <a:ext cx="720080" cy="21602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96E052-3615-FA4A-BA0D-9F41D08B6064}"/>
              </a:ext>
            </a:extLst>
          </p:cNvPr>
          <p:cNvCxnSpPr/>
          <p:nvPr/>
        </p:nvCxnSpPr>
        <p:spPr bwMode="auto">
          <a:xfrm>
            <a:off x="1017567" y="2421223"/>
            <a:ext cx="720080" cy="21602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0BC4CA-539E-3444-AC71-B8017950FD74}"/>
              </a:ext>
            </a:extLst>
          </p:cNvPr>
          <p:cNvCxnSpPr/>
          <p:nvPr/>
        </p:nvCxnSpPr>
        <p:spPr bwMode="auto">
          <a:xfrm>
            <a:off x="1036153" y="3429000"/>
            <a:ext cx="720080" cy="21602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236784-290E-EF48-A720-D6B3DC981223}"/>
              </a:ext>
            </a:extLst>
          </p:cNvPr>
          <p:cNvCxnSpPr/>
          <p:nvPr/>
        </p:nvCxnSpPr>
        <p:spPr bwMode="auto">
          <a:xfrm>
            <a:off x="967873" y="4581798"/>
            <a:ext cx="720080" cy="21602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0416248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71E9D73C-7A57-7B42-83A6-B9DF8D96C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End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2370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701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05680" y="764704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Problem-Based Learning | Real Experimental Data | Hands-On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357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 weeks from now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g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14" y="2492896"/>
            <a:ext cx="1954120" cy="1954120"/>
          </a:xfrm>
          <a:prstGeom prst="rect">
            <a:avLst/>
          </a:prstGeom>
        </p:spPr>
      </p:pic>
      <p:pic>
        <p:nvPicPr>
          <p:cNvPr id="4" name="Picture 3" descr="PC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90" y="4391562"/>
            <a:ext cx="1318586" cy="13185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051720" y="5421560"/>
            <a:ext cx="640871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Annotation of the toxicological </a:t>
            </a:r>
            <a:r>
              <a:rPr lang="en-US" sz="1800" b="1" dirty="0" err="1">
                <a:solidFill>
                  <a:schemeClr val="tx1"/>
                </a:solidFill>
              </a:rPr>
              <a:t>defensome</a:t>
            </a:r>
            <a:r>
              <a:rPr lang="en-US" sz="1800" b="1" dirty="0">
                <a:solidFill>
                  <a:schemeClr val="tx1"/>
                </a:solidFill>
              </a:rPr>
              <a:t> of a Shark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604867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8A137-B49E-BC4C-A2AF-BE3F0BE89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811" y="2514482"/>
            <a:ext cx="2924450" cy="1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264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After Reading Break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Process sequencing data using the command line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cl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96" y="2383961"/>
            <a:ext cx="5504864" cy="34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5045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Early November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genomics to analyze a pathogen outbreak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250px-Salmonella_typh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48880"/>
            <a:ext cx="3175000" cy="2997200"/>
          </a:xfrm>
          <a:prstGeom prst="rect">
            <a:avLst/>
          </a:prstGeom>
        </p:spPr>
      </p:pic>
      <p:pic>
        <p:nvPicPr>
          <p:cNvPr id="3" name="Picture 2" descr="F1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1911880" cy="19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51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2946</TotalTime>
  <Words>1613</Words>
  <Application>Microsoft Macintosh PowerPoint</Application>
  <PresentationFormat>On-screen Show (4:3)</PresentationFormat>
  <Paragraphs>284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Times</vt:lpstr>
      <vt:lpstr>Times New Roman</vt:lpstr>
      <vt:lpstr>DalhousieTemplate</vt:lpstr>
      <vt:lpstr>Biochem 3BP3  Practical Bioinformatics in the Genomics Era</vt:lpstr>
      <vt:lpstr>PowerPoint Presentation</vt:lpstr>
      <vt:lpstr>Practical</vt:lpstr>
      <vt:lpstr>Practical</vt:lpstr>
      <vt:lpstr>Practical</vt:lpstr>
      <vt:lpstr>Practical</vt:lpstr>
      <vt:lpstr>For Example…</vt:lpstr>
      <vt:lpstr>For Example…</vt:lpstr>
      <vt:lpstr>For Example…</vt:lpstr>
      <vt:lpstr>For Example…</vt:lpstr>
      <vt:lpstr>Online Learning…</vt:lpstr>
      <vt:lpstr>Online Learning…</vt:lpstr>
      <vt:lpstr>No Computer Science Experience Required</vt:lpstr>
      <vt:lpstr>PowerPoint Presentation</vt:lpstr>
      <vt:lpstr>Course Structure</vt:lpstr>
      <vt:lpstr>Course Structure</vt:lpstr>
      <vt:lpstr>Course Structure</vt:lpstr>
      <vt:lpstr>Course Structure</vt:lpstr>
      <vt:lpstr>Course Structure</vt:lpstr>
      <vt:lpstr>Flash Updates</vt:lpstr>
      <vt:lpstr>Essay Assignments</vt:lpstr>
      <vt:lpstr>Grading</vt:lpstr>
      <vt:lpstr>PowerPoint Presentation</vt:lpstr>
      <vt:lpstr>Andrew</vt:lpstr>
      <vt:lpstr>A ‘Living’ Course</vt:lpstr>
      <vt:lpstr>A few things…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PowerPoint Presentation</vt:lpstr>
      <vt:lpstr>Bioinformatics</vt:lpstr>
      <vt:lpstr>Bioinformatics</vt:lpstr>
      <vt:lpstr>Bioinformatics – Relative Costs</vt:lpstr>
      <vt:lpstr>Bioinformatics</vt:lpstr>
      <vt:lpstr>Bioinformatics</vt:lpstr>
      <vt:lpstr>BioCuration &amp; Databases</vt:lpstr>
      <vt:lpstr>Next Week’s Lab focuses on Databases</vt:lpstr>
      <vt:lpstr>Next Week’s Lab focuses on Databases</vt:lpstr>
      <vt:lpstr>This week &amp; next...</vt:lpstr>
      <vt:lpstr>PowerPoint Presentation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McArthur, Andrew</cp:lastModifiedBy>
  <cp:revision>1123</cp:revision>
  <dcterms:created xsi:type="dcterms:W3CDTF">2013-12-16T15:15:05Z</dcterms:created>
  <dcterms:modified xsi:type="dcterms:W3CDTF">2020-09-02T18:30:03Z</dcterms:modified>
</cp:coreProperties>
</file>